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56" r:id="rId2"/>
    <p:sldId id="257" r:id="rId3"/>
    <p:sldId id="265" r:id="rId4"/>
    <p:sldId id="258" r:id="rId5"/>
    <p:sldId id="266" r:id="rId6"/>
    <p:sldId id="259" r:id="rId7"/>
    <p:sldId id="269" r:id="rId8"/>
    <p:sldId id="260" r:id="rId9"/>
    <p:sldId id="267" r:id="rId10"/>
    <p:sldId id="261" r:id="rId11"/>
    <p:sldId id="268" r:id="rId12"/>
    <p:sldId id="262" r:id="rId13"/>
    <p:sldId id="270" r:id="rId14"/>
    <p:sldId id="263" r:id="rId15"/>
    <p:sldId id="271"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4660"/>
  </p:normalViewPr>
  <p:slideViewPr>
    <p:cSldViewPr snapToGrid="0">
      <p:cViewPr varScale="1">
        <p:scale>
          <a:sx n="123" d="100"/>
          <a:sy n="123" d="100"/>
        </p:scale>
        <p:origin x="-114" y="-4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8D5F46-77ED-434A-8309-A8BD1FF72FCC}"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B970E-DECF-431A-B384-16CBEC0DEC2B}" type="slidenum">
              <a:rPr lang="en-US" smtClean="0"/>
              <a:t>‹#›</a:t>
            </a:fld>
            <a:endParaRPr lang="en-US"/>
          </a:p>
        </p:txBody>
      </p:sp>
    </p:spTree>
    <p:extLst>
      <p:ext uri="{BB962C8B-B14F-4D97-AF65-F5344CB8AC3E}">
        <p14:creationId xmlns:p14="http://schemas.microsoft.com/office/powerpoint/2010/main" val="20839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8D5F46-77ED-434A-8309-A8BD1FF72FCC}"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B970E-DECF-431A-B384-16CBEC0DEC2B}" type="slidenum">
              <a:rPr lang="en-US" smtClean="0"/>
              <a:t>‹#›</a:t>
            </a:fld>
            <a:endParaRPr lang="en-US"/>
          </a:p>
        </p:txBody>
      </p:sp>
    </p:spTree>
    <p:extLst>
      <p:ext uri="{BB962C8B-B14F-4D97-AF65-F5344CB8AC3E}">
        <p14:creationId xmlns:p14="http://schemas.microsoft.com/office/powerpoint/2010/main" val="70204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8D5F46-77ED-434A-8309-A8BD1FF72FCC}"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B970E-DECF-431A-B384-16CBEC0DEC2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37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8D5F46-77ED-434A-8309-A8BD1FF72FCC}"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B970E-DECF-431A-B384-16CBEC0DEC2B}" type="slidenum">
              <a:rPr lang="en-US" smtClean="0"/>
              <a:t>‹#›</a:t>
            </a:fld>
            <a:endParaRPr lang="en-US"/>
          </a:p>
        </p:txBody>
      </p:sp>
    </p:spTree>
    <p:extLst>
      <p:ext uri="{BB962C8B-B14F-4D97-AF65-F5344CB8AC3E}">
        <p14:creationId xmlns:p14="http://schemas.microsoft.com/office/powerpoint/2010/main" val="1520115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8D5F46-77ED-434A-8309-A8BD1FF72FCC}"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B970E-DECF-431A-B384-16CBEC0DEC2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0804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8D5F46-77ED-434A-8309-A8BD1FF72FCC}"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B970E-DECF-431A-B384-16CBEC0DEC2B}" type="slidenum">
              <a:rPr lang="en-US" smtClean="0"/>
              <a:t>‹#›</a:t>
            </a:fld>
            <a:endParaRPr lang="en-US"/>
          </a:p>
        </p:txBody>
      </p:sp>
    </p:spTree>
    <p:extLst>
      <p:ext uri="{BB962C8B-B14F-4D97-AF65-F5344CB8AC3E}">
        <p14:creationId xmlns:p14="http://schemas.microsoft.com/office/powerpoint/2010/main" val="2941770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8D5F46-77ED-434A-8309-A8BD1FF72FCC}"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B970E-DECF-431A-B384-16CBEC0DEC2B}" type="slidenum">
              <a:rPr lang="en-US" smtClean="0"/>
              <a:t>‹#›</a:t>
            </a:fld>
            <a:endParaRPr lang="en-US"/>
          </a:p>
        </p:txBody>
      </p:sp>
    </p:spTree>
    <p:extLst>
      <p:ext uri="{BB962C8B-B14F-4D97-AF65-F5344CB8AC3E}">
        <p14:creationId xmlns:p14="http://schemas.microsoft.com/office/powerpoint/2010/main" val="336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8D5F46-77ED-434A-8309-A8BD1FF72FCC}"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B970E-DECF-431A-B384-16CBEC0DEC2B}" type="slidenum">
              <a:rPr lang="en-US" smtClean="0"/>
              <a:t>‹#›</a:t>
            </a:fld>
            <a:endParaRPr lang="en-US"/>
          </a:p>
        </p:txBody>
      </p:sp>
    </p:spTree>
    <p:extLst>
      <p:ext uri="{BB962C8B-B14F-4D97-AF65-F5344CB8AC3E}">
        <p14:creationId xmlns:p14="http://schemas.microsoft.com/office/powerpoint/2010/main" val="363421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8D5F46-77ED-434A-8309-A8BD1FF72FCC}"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B970E-DECF-431A-B384-16CBEC0DEC2B}" type="slidenum">
              <a:rPr lang="en-US" smtClean="0"/>
              <a:t>‹#›</a:t>
            </a:fld>
            <a:endParaRPr lang="en-US"/>
          </a:p>
        </p:txBody>
      </p:sp>
    </p:spTree>
    <p:extLst>
      <p:ext uri="{BB962C8B-B14F-4D97-AF65-F5344CB8AC3E}">
        <p14:creationId xmlns:p14="http://schemas.microsoft.com/office/powerpoint/2010/main" val="319331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8D5F46-77ED-434A-8309-A8BD1FF72FCC}"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B970E-DECF-431A-B384-16CBEC0DEC2B}" type="slidenum">
              <a:rPr lang="en-US" smtClean="0"/>
              <a:t>‹#›</a:t>
            </a:fld>
            <a:endParaRPr lang="en-US"/>
          </a:p>
        </p:txBody>
      </p:sp>
    </p:spTree>
    <p:extLst>
      <p:ext uri="{BB962C8B-B14F-4D97-AF65-F5344CB8AC3E}">
        <p14:creationId xmlns:p14="http://schemas.microsoft.com/office/powerpoint/2010/main" val="3285203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8D5F46-77ED-434A-8309-A8BD1FF72FCC}"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B970E-DECF-431A-B384-16CBEC0DEC2B}" type="slidenum">
              <a:rPr lang="en-US" smtClean="0"/>
              <a:t>‹#›</a:t>
            </a:fld>
            <a:endParaRPr lang="en-US"/>
          </a:p>
        </p:txBody>
      </p:sp>
    </p:spTree>
    <p:extLst>
      <p:ext uri="{BB962C8B-B14F-4D97-AF65-F5344CB8AC3E}">
        <p14:creationId xmlns:p14="http://schemas.microsoft.com/office/powerpoint/2010/main" val="317265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8D5F46-77ED-434A-8309-A8BD1FF72FCC}" type="datetimeFigureOut">
              <a:rPr lang="en-US" smtClean="0"/>
              <a:t>7/20/2015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B970E-DECF-431A-B384-16CBEC0DEC2B}" type="slidenum">
              <a:rPr lang="en-US" smtClean="0"/>
              <a:t>‹#›</a:t>
            </a:fld>
            <a:endParaRPr lang="en-US"/>
          </a:p>
        </p:txBody>
      </p:sp>
    </p:spTree>
    <p:extLst>
      <p:ext uri="{BB962C8B-B14F-4D97-AF65-F5344CB8AC3E}">
        <p14:creationId xmlns:p14="http://schemas.microsoft.com/office/powerpoint/2010/main" val="313205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8D5F46-77ED-434A-8309-A8BD1FF72FCC}" type="datetimeFigureOut">
              <a:rPr lang="en-US" smtClean="0"/>
              <a:t>7/20/2015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B970E-DECF-431A-B384-16CBEC0DEC2B}" type="slidenum">
              <a:rPr lang="en-US" smtClean="0"/>
              <a:t>‹#›</a:t>
            </a:fld>
            <a:endParaRPr lang="en-US"/>
          </a:p>
        </p:txBody>
      </p:sp>
    </p:spTree>
    <p:extLst>
      <p:ext uri="{BB962C8B-B14F-4D97-AF65-F5344CB8AC3E}">
        <p14:creationId xmlns:p14="http://schemas.microsoft.com/office/powerpoint/2010/main" val="294488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D5F46-77ED-434A-8309-A8BD1FF72FCC}" type="datetimeFigureOut">
              <a:rPr lang="en-US" smtClean="0"/>
              <a:t>7/20/2015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4B970E-DECF-431A-B384-16CBEC0DEC2B}" type="slidenum">
              <a:rPr lang="en-US" smtClean="0"/>
              <a:t>‹#›</a:t>
            </a:fld>
            <a:endParaRPr lang="en-US"/>
          </a:p>
        </p:txBody>
      </p:sp>
    </p:spTree>
    <p:extLst>
      <p:ext uri="{BB962C8B-B14F-4D97-AF65-F5344CB8AC3E}">
        <p14:creationId xmlns:p14="http://schemas.microsoft.com/office/powerpoint/2010/main" val="15804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8D5F46-77ED-434A-8309-A8BD1FF72FCC}"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B970E-DECF-431A-B384-16CBEC0DEC2B}" type="slidenum">
              <a:rPr lang="en-US" smtClean="0"/>
              <a:t>‹#›</a:t>
            </a:fld>
            <a:endParaRPr lang="en-US"/>
          </a:p>
        </p:txBody>
      </p:sp>
    </p:spTree>
    <p:extLst>
      <p:ext uri="{BB962C8B-B14F-4D97-AF65-F5344CB8AC3E}">
        <p14:creationId xmlns:p14="http://schemas.microsoft.com/office/powerpoint/2010/main" val="334848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B970E-DECF-431A-B384-16CBEC0DEC2B}" type="slidenum">
              <a:rPr lang="en-US" smtClean="0"/>
              <a:t>‹#›</a:t>
            </a:fld>
            <a:endParaRPr lang="en-US"/>
          </a:p>
        </p:txBody>
      </p:sp>
      <p:sp>
        <p:nvSpPr>
          <p:cNvPr id="5" name="Date Placeholder 4"/>
          <p:cNvSpPr>
            <a:spLocks noGrp="1"/>
          </p:cNvSpPr>
          <p:nvPr>
            <p:ph type="dt" sz="half" idx="10"/>
          </p:nvPr>
        </p:nvSpPr>
        <p:spPr/>
        <p:txBody>
          <a:bodyPr/>
          <a:lstStyle/>
          <a:p>
            <a:fld id="{788D5F46-77ED-434A-8309-A8BD1FF72FCC}" type="datetimeFigureOut">
              <a:rPr lang="en-US" smtClean="0"/>
              <a:t>7/20/2015</a:t>
            </a:fld>
            <a:endParaRPr lang="en-US"/>
          </a:p>
        </p:txBody>
      </p:sp>
    </p:spTree>
    <p:extLst>
      <p:ext uri="{BB962C8B-B14F-4D97-AF65-F5344CB8AC3E}">
        <p14:creationId xmlns:p14="http://schemas.microsoft.com/office/powerpoint/2010/main" val="2449542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8D5F46-77ED-434A-8309-A8BD1FF72FCC}" type="datetimeFigureOut">
              <a:rPr lang="en-US" smtClean="0"/>
              <a:t>7/20/2015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74B970E-DECF-431A-B384-16CBEC0DEC2B}" type="slidenum">
              <a:rPr lang="en-US" smtClean="0"/>
              <a:t>‹#›</a:t>
            </a:fld>
            <a:endParaRPr lang="en-US"/>
          </a:p>
        </p:txBody>
      </p:sp>
    </p:spTree>
    <p:extLst>
      <p:ext uri="{BB962C8B-B14F-4D97-AF65-F5344CB8AC3E}">
        <p14:creationId xmlns:p14="http://schemas.microsoft.com/office/powerpoint/2010/main" val="2319897652"/>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6509"/>
            <a:ext cx="9290746" cy="560070"/>
          </a:xfrm>
        </p:spPr>
        <p:txBody>
          <a:bodyPr>
            <a:normAutofit fontScale="90000"/>
          </a:bodyPr>
          <a:lstStyle/>
          <a:p>
            <a:r>
              <a:rPr lang="en-US" sz="3600" i="1" dirty="0" smtClean="0">
                <a:latin typeface="Arial Black" panose="020B0A04020102020204" pitchFamily="34" charset="0"/>
                <a:cs typeface="AngsanaUPC" panose="02020603050405020304" pitchFamily="18" charset="-34"/>
              </a:rPr>
              <a:t>Florida Industrial Security Workgroup</a:t>
            </a:r>
            <a:endParaRPr lang="en-US" sz="3600" i="1" dirty="0">
              <a:latin typeface="Arial Black" panose="020B0A04020102020204" pitchFamily="34" charset="0"/>
              <a:cs typeface="AngsanaUPC" panose="02020603050405020304" pitchFamily="18" charset="-34"/>
            </a:endParaRPr>
          </a:p>
        </p:txBody>
      </p:sp>
      <p:sp>
        <p:nvSpPr>
          <p:cNvPr id="3" name="Subtitle 2"/>
          <p:cNvSpPr>
            <a:spLocks noGrp="1"/>
          </p:cNvSpPr>
          <p:nvPr>
            <p:ph type="subTitle" idx="1"/>
          </p:nvPr>
        </p:nvSpPr>
        <p:spPr>
          <a:xfrm>
            <a:off x="1136895" y="1036615"/>
            <a:ext cx="7605659" cy="649922"/>
          </a:xfrm>
        </p:spPr>
        <p:txBody>
          <a:bodyPr>
            <a:noAutofit/>
          </a:bodyPr>
          <a:lstStyle/>
          <a:p>
            <a:r>
              <a:rPr lang="en-US" sz="3600" dirty="0" smtClean="0">
                <a:solidFill>
                  <a:srgbClr val="002060"/>
                </a:solidFill>
                <a:latin typeface="Wide Latin" panose="020A0A07050505020404" pitchFamily="18" charset="0"/>
              </a:rPr>
              <a:t>Self-Inspections</a:t>
            </a:r>
            <a:endParaRPr lang="en-US" sz="3600" dirty="0">
              <a:solidFill>
                <a:srgbClr val="002060"/>
              </a:solidFill>
              <a:latin typeface="Wide Latin" panose="020A0A07050505020404" pitchFamily="18" charset="0"/>
            </a:endParaRPr>
          </a:p>
        </p:txBody>
      </p:sp>
      <p:sp>
        <p:nvSpPr>
          <p:cNvPr id="5" name="TextBox 4"/>
          <p:cNvSpPr txBox="1"/>
          <p:nvPr/>
        </p:nvSpPr>
        <p:spPr>
          <a:xfrm>
            <a:off x="610742" y="2512361"/>
            <a:ext cx="8680004" cy="424731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What are Self-Inspections</a:t>
            </a:r>
          </a:p>
          <a:p>
            <a:pPr marL="285750" indent="-285750">
              <a:buFont typeface="Arial" panose="020B0604020202020204" pitchFamily="34" charset="0"/>
              <a:buChar char="•"/>
            </a:pPr>
            <a:r>
              <a:rPr lang="en-US" sz="2800" dirty="0" smtClean="0"/>
              <a:t>Why should Self-Inspections be conducted</a:t>
            </a:r>
          </a:p>
          <a:p>
            <a:pPr marL="285750" indent="-285750">
              <a:buFont typeface="Arial" panose="020B0604020202020204" pitchFamily="34" charset="0"/>
              <a:buChar char="•"/>
            </a:pPr>
            <a:r>
              <a:rPr lang="en-US" sz="2800" dirty="0" smtClean="0"/>
              <a:t>When should Self-Inspections be conducted</a:t>
            </a:r>
          </a:p>
          <a:p>
            <a:pPr marL="285750" indent="-285750">
              <a:buFont typeface="Arial" panose="020B0604020202020204" pitchFamily="34" charset="0"/>
              <a:buChar char="•"/>
            </a:pPr>
            <a:r>
              <a:rPr lang="en-US" sz="2800" dirty="0" smtClean="0"/>
              <a:t>What does the NISPOM say about Self-Inspections</a:t>
            </a:r>
          </a:p>
          <a:p>
            <a:pPr marL="285750" indent="-285750">
              <a:buFont typeface="Arial" panose="020B0604020202020204" pitchFamily="34" charset="0"/>
              <a:buChar char="•"/>
            </a:pPr>
            <a:r>
              <a:rPr lang="en-US" sz="2800" dirty="0" smtClean="0"/>
              <a:t>What are some tips for conducting Self-Inspections</a:t>
            </a:r>
          </a:p>
          <a:p>
            <a:pPr marL="285750" indent="-285750">
              <a:buFont typeface="Arial" panose="020B0604020202020204" pitchFamily="34" charset="0"/>
              <a:buChar char="•"/>
            </a:pPr>
            <a:r>
              <a:rPr lang="en-US" sz="2800" dirty="0" smtClean="0"/>
              <a:t>What are some Common Issues</a:t>
            </a:r>
          </a:p>
          <a:p>
            <a:pPr marL="285750" indent="-285750">
              <a:buFont typeface="Arial" panose="020B0604020202020204" pitchFamily="34" charset="0"/>
              <a:buChar char="•"/>
            </a:pPr>
            <a:r>
              <a:rPr lang="en-US" sz="2800" dirty="0"/>
              <a:t>What qualifies as an enhancement for Self-Inspections</a:t>
            </a:r>
          </a:p>
          <a:p>
            <a:endParaRPr lang="en-US" sz="28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2981970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10" y="396048"/>
            <a:ext cx="8567028" cy="1198576"/>
          </a:xfrm>
        </p:spPr>
        <p:txBody>
          <a:bodyPr>
            <a:noAutofit/>
          </a:bodyPr>
          <a:lstStyle/>
          <a:p>
            <a:pPr algn="ctr"/>
            <a:r>
              <a:rPr lang="en-US" dirty="0" smtClean="0"/>
              <a:t>What are Some Tips for Conducting Self-Inspections?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510" y="1784195"/>
            <a:ext cx="3927228" cy="4739268"/>
          </a:xfrm>
          <a:prstGeom prst="rect">
            <a:avLst/>
          </a:prstGeom>
        </p:spPr>
      </p:pic>
    </p:spTree>
    <p:extLst>
      <p:ext uri="{BB962C8B-B14F-4D97-AF65-F5344CB8AC3E}">
        <p14:creationId xmlns:p14="http://schemas.microsoft.com/office/powerpoint/2010/main" val="28237890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8472" y="452549"/>
            <a:ext cx="8767375" cy="6135064"/>
          </a:xfrm>
        </p:spPr>
        <p:txBody>
          <a:bodyPr>
            <a:normAutofit fontScale="92500" lnSpcReduction="10000"/>
          </a:bodyPr>
          <a:lstStyle/>
          <a:p>
            <a:r>
              <a:rPr lang="en-US" sz="2800" dirty="0" smtClean="0"/>
              <a:t>Make Notes on Inspection checklist</a:t>
            </a:r>
          </a:p>
          <a:p>
            <a:r>
              <a:rPr lang="en-US" sz="2800" dirty="0" smtClean="0"/>
              <a:t>Interview cleared and uncleared employees</a:t>
            </a:r>
          </a:p>
          <a:p>
            <a:r>
              <a:rPr lang="en-US" sz="2800" dirty="0" smtClean="0"/>
              <a:t>Be sure to include your AFSO and ISSO</a:t>
            </a:r>
          </a:p>
          <a:p>
            <a:r>
              <a:rPr lang="en-US" sz="2800" dirty="0" smtClean="0"/>
              <a:t>Ensure to verify all documentation</a:t>
            </a:r>
          </a:p>
          <a:p>
            <a:r>
              <a:rPr lang="en-US" sz="2800" dirty="0" smtClean="0"/>
              <a:t>Having all materials centrally located helps during Audit time</a:t>
            </a:r>
          </a:p>
          <a:p>
            <a:r>
              <a:rPr lang="en-US" sz="2800" dirty="0" smtClean="0"/>
              <a:t>Conduct self-inspections as necessary, at a minimum two per year.  </a:t>
            </a:r>
          </a:p>
          <a:p>
            <a:r>
              <a:rPr lang="en-US" sz="2800" dirty="0" smtClean="0"/>
              <a:t>Get employees involved</a:t>
            </a:r>
          </a:p>
          <a:p>
            <a:r>
              <a:rPr lang="en-US" sz="2800" dirty="0" smtClean="0"/>
              <a:t>Be sure to address any vulnerabilities that were found</a:t>
            </a:r>
          </a:p>
          <a:p>
            <a:r>
              <a:rPr lang="en-US" sz="2800" dirty="0" smtClean="0"/>
              <a:t>Share your review with your DSS Rep, if there were any issues found work with your rep to find solutions before the audit</a:t>
            </a:r>
          </a:p>
          <a:p>
            <a:endParaRPr lang="en-US" dirty="0" smtClean="0"/>
          </a:p>
          <a:p>
            <a:endParaRPr lang="en-US" dirty="0" smtClean="0"/>
          </a:p>
          <a:p>
            <a:endParaRPr lang="en-US" dirty="0"/>
          </a:p>
        </p:txBody>
      </p:sp>
    </p:spTree>
    <p:extLst>
      <p:ext uri="{BB962C8B-B14F-4D97-AF65-F5344CB8AC3E}">
        <p14:creationId xmlns:p14="http://schemas.microsoft.com/office/powerpoint/2010/main" val="415277601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8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5742"/>
          </a:xfrm>
        </p:spPr>
        <p:txBody>
          <a:bodyPr/>
          <a:lstStyle/>
          <a:p>
            <a:pPr algn="ctr"/>
            <a:r>
              <a:rPr lang="en-US" dirty="0" smtClean="0"/>
              <a:t>What are the Most Common Issues?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478" y="2290207"/>
            <a:ext cx="2387190" cy="3879184"/>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668" y="2681808"/>
            <a:ext cx="1726890" cy="1416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028809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65100" y="855896"/>
            <a:ext cx="9291856" cy="5656416"/>
          </a:xfrm>
        </p:spPr>
        <p:txBody>
          <a:bodyPr>
            <a:normAutofit/>
          </a:bodyPr>
          <a:lstStyle/>
          <a:p>
            <a:r>
              <a:rPr lang="en-US" sz="2400" dirty="0" smtClean="0"/>
              <a:t>Company claims to have conducted multiple self-inspections but vulnerabilities are still found during Audit</a:t>
            </a:r>
          </a:p>
          <a:p>
            <a:r>
              <a:rPr lang="en-US" sz="2400" dirty="0" smtClean="0"/>
              <a:t>ISSM has failed to conduct a comprehensive self-inspection of the accredited information systems</a:t>
            </a:r>
          </a:p>
          <a:p>
            <a:r>
              <a:rPr lang="en-US" sz="2400" dirty="0" smtClean="0"/>
              <a:t>Local employees receive great security training but off-site employees rarely receive guidance</a:t>
            </a:r>
          </a:p>
          <a:p>
            <a:r>
              <a:rPr lang="en-US" sz="2400" dirty="0" smtClean="0"/>
              <a:t>When interviewed for Audit it is clearly evident that employees are not provided with adequate training and education</a:t>
            </a:r>
          </a:p>
          <a:p>
            <a:r>
              <a:rPr lang="en-US" sz="2400" dirty="0" smtClean="0"/>
              <a:t>Company does not keep DSS apprised of reportable information (i.e. company name change, KMP changes)</a:t>
            </a:r>
          </a:p>
          <a:p>
            <a:r>
              <a:rPr lang="en-US" sz="2400" dirty="0" smtClean="0"/>
              <a:t>Not following updated NISP requirements</a:t>
            </a:r>
            <a:endParaRPr lang="en-US" sz="2400" dirty="0"/>
          </a:p>
        </p:txBody>
      </p:sp>
    </p:spTree>
    <p:extLst>
      <p:ext uri="{BB962C8B-B14F-4D97-AF65-F5344CB8AC3E}">
        <p14:creationId xmlns:p14="http://schemas.microsoft.com/office/powerpoint/2010/main" val="294271029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71" y="654925"/>
            <a:ext cx="8596668" cy="1012723"/>
          </a:xfrm>
        </p:spPr>
        <p:txBody>
          <a:bodyPr/>
          <a:lstStyle/>
          <a:p>
            <a:pPr algn="ctr"/>
            <a:r>
              <a:rPr lang="en-US" dirty="0" smtClean="0"/>
              <a:t>What Qualifies As An Enhancement?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010" y="2474875"/>
            <a:ext cx="6168046" cy="3572345"/>
          </a:xfrm>
          <a:prstGeom prst="rect">
            <a:avLst/>
          </a:prstGeom>
        </p:spPr>
      </p:pic>
      <p:sp>
        <p:nvSpPr>
          <p:cNvPr id="7" name="Oval Callout 6"/>
          <p:cNvSpPr/>
          <p:nvPr/>
        </p:nvSpPr>
        <p:spPr>
          <a:xfrm>
            <a:off x="3116826" y="1667649"/>
            <a:ext cx="2438400" cy="114523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76091" y="1978655"/>
            <a:ext cx="1519870" cy="523220"/>
          </a:xfrm>
          <a:prstGeom prst="rect">
            <a:avLst/>
          </a:prstGeom>
          <a:noFill/>
        </p:spPr>
        <p:txBody>
          <a:bodyPr wrap="square" rtlCol="0">
            <a:spAutoFit/>
          </a:bodyPr>
          <a:lstStyle/>
          <a:p>
            <a:r>
              <a:rPr lang="en-US" sz="1400" dirty="0" smtClean="0"/>
              <a:t>Yeah we got an enhancement!!</a:t>
            </a:r>
            <a:endParaRPr lang="en-US" sz="1400" dirty="0"/>
          </a:p>
        </p:txBody>
      </p:sp>
    </p:spTree>
    <p:extLst>
      <p:ext uri="{BB962C8B-B14F-4D97-AF65-F5344CB8AC3E}">
        <p14:creationId xmlns:p14="http://schemas.microsoft.com/office/powerpoint/2010/main" val="26024386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3588" y="432150"/>
            <a:ext cx="9146890" cy="6069011"/>
          </a:xfrm>
        </p:spPr>
        <p:txBody>
          <a:bodyPr>
            <a:normAutofit/>
          </a:bodyPr>
          <a:lstStyle/>
          <a:p>
            <a:pPr marL="0" indent="0">
              <a:buNone/>
            </a:pPr>
            <a:r>
              <a:rPr lang="en-US" sz="2000" b="1" dirty="0"/>
              <a:t>Category 5: Self Inspection -</a:t>
            </a:r>
            <a:r>
              <a:rPr lang="en-US" sz="2000" dirty="0"/>
              <a:t> Effective documented self inspections designed to provide an on-going, continuous evaluation of the security program and promptly sharing the self inspection results with DSS, which encourages open dialogue of identified issues and possible resolutions prior to the DSS scheduled inspection. </a:t>
            </a:r>
            <a:endParaRPr lang="en-US" sz="2000" dirty="0" smtClean="0"/>
          </a:p>
          <a:p>
            <a:pPr marL="0" indent="0">
              <a:buNone/>
            </a:pPr>
            <a:endParaRPr lang="en-US" sz="2000" dirty="0"/>
          </a:p>
          <a:p>
            <a:r>
              <a:rPr lang="en-US" sz="2000" dirty="0" smtClean="0"/>
              <a:t>Provide DSS with a detailed report of their self-inspections to include identifying threats or vulnerabilities</a:t>
            </a:r>
          </a:p>
          <a:p>
            <a:r>
              <a:rPr lang="en-US" sz="2000" dirty="0" smtClean="0"/>
              <a:t>Collaborate with DSS to correct any issues prior to annual assessment</a:t>
            </a:r>
          </a:p>
          <a:p>
            <a:r>
              <a:rPr lang="en-US" sz="2000" dirty="0" smtClean="0"/>
              <a:t>Proof of on-going and continuous evaluation of security program through multiple self-reviews</a:t>
            </a:r>
          </a:p>
          <a:p>
            <a:r>
              <a:rPr lang="en-US" sz="2000" dirty="0" smtClean="0"/>
              <a:t>Self-review conducted by a cleared contractor outside of the corporate structure, i.e. prime contractor assisting a sub or a consultant with an applicable need-to-know (DD 254)</a:t>
            </a:r>
          </a:p>
          <a:p>
            <a:r>
              <a:rPr lang="en-US" sz="2000" dirty="0" smtClean="0"/>
              <a:t>Establish an internal corporate review program conducted by another facility within the organization/corporate structure in addition to the required self-review</a:t>
            </a:r>
          </a:p>
          <a:p>
            <a:endParaRPr lang="en-US" dirty="0" smtClean="0"/>
          </a:p>
        </p:txBody>
      </p:sp>
    </p:spTree>
    <p:extLst>
      <p:ext uri="{BB962C8B-B14F-4D97-AF65-F5344CB8AC3E}">
        <p14:creationId xmlns:p14="http://schemas.microsoft.com/office/powerpoint/2010/main" val="251760618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1" y="1229033"/>
            <a:ext cx="8596668" cy="1514168"/>
          </a:xfrm>
        </p:spPr>
        <p:txBody>
          <a:bodyPr>
            <a:normAutofit/>
          </a:bodyPr>
          <a:lstStyle/>
          <a:p>
            <a:pPr algn="ctr"/>
            <a:r>
              <a:rPr lang="en-US" sz="6600" dirty="0" smtClean="0"/>
              <a:t>QUESTIONS????</a:t>
            </a:r>
            <a:endParaRPr lang="en-US" sz="6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0594" y="2599653"/>
            <a:ext cx="2943922" cy="3320633"/>
          </a:xfrm>
          <a:prstGeom prst="rect">
            <a:avLst/>
          </a:prstGeom>
        </p:spPr>
      </p:pic>
    </p:spTree>
    <p:extLst>
      <p:ext uri="{BB962C8B-B14F-4D97-AF65-F5344CB8AC3E}">
        <p14:creationId xmlns:p14="http://schemas.microsoft.com/office/powerpoint/2010/main" val="8036124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6576"/>
            <a:ext cx="8596668" cy="875071"/>
          </a:xfrm>
        </p:spPr>
        <p:txBody>
          <a:bodyPr/>
          <a:lstStyle/>
          <a:p>
            <a:pPr algn="ctr"/>
            <a:r>
              <a:rPr lang="en-US" dirty="0" smtClean="0"/>
              <a:t>What Are Self-Inspections?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9643" y="1484671"/>
            <a:ext cx="4972050" cy="5283200"/>
          </a:xfrm>
          <a:prstGeom prst="rect">
            <a:avLst/>
          </a:prstGeom>
        </p:spPr>
      </p:pic>
    </p:spTree>
    <p:extLst>
      <p:ext uri="{BB962C8B-B14F-4D97-AF65-F5344CB8AC3E}">
        <p14:creationId xmlns:p14="http://schemas.microsoft.com/office/powerpoint/2010/main" val="137260953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44129" y="658761"/>
            <a:ext cx="8740877" cy="5525729"/>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smtClean="0"/>
              <a:t>Self-inspections are security reviews of your program.   </a:t>
            </a:r>
          </a:p>
          <a:p>
            <a:pPr marL="0" indent="0">
              <a:buNone/>
            </a:pPr>
            <a:endParaRPr lang="en-US" sz="2800" dirty="0" smtClean="0"/>
          </a:p>
          <a:p>
            <a:r>
              <a:rPr lang="en-US" sz="2800" dirty="0" smtClean="0"/>
              <a:t>Self-inspections should be tailored to your program.  </a:t>
            </a:r>
          </a:p>
          <a:p>
            <a:pPr marL="0" indent="0">
              <a:buNone/>
            </a:pPr>
            <a:r>
              <a:rPr lang="en-US" sz="2400" dirty="0" smtClean="0"/>
              <a:t>	</a:t>
            </a:r>
          </a:p>
          <a:p>
            <a:pPr marL="0" indent="0">
              <a:buNone/>
            </a:pPr>
            <a:r>
              <a:rPr lang="en-US" sz="2400" dirty="0" smtClean="0"/>
              <a:t>The Self-Inspection handbook was designed to be used as a job aid  and to help in complying with this requirement.  The handbook was also developed to help assist in 	developing a viable self-inspection program tailored to the 	classified needs of your company.  </a:t>
            </a:r>
            <a:endParaRPr lang="en-US" sz="2400" dirty="0"/>
          </a:p>
        </p:txBody>
      </p:sp>
      <p:pic>
        <p:nvPicPr>
          <p:cNvPr id="3" name="Picture 2"/>
          <p:cNvPicPr>
            <a:picLocks noChangeAspect="1"/>
          </p:cNvPicPr>
          <p:nvPr/>
        </p:nvPicPr>
        <p:blipFill>
          <a:blip r:embed="rId2"/>
          <a:stretch>
            <a:fillRect/>
          </a:stretch>
        </p:blipFill>
        <p:spPr>
          <a:xfrm>
            <a:off x="8901815" y="3215148"/>
            <a:ext cx="3113205" cy="3642852"/>
          </a:xfrm>
          <a:prstGeom prst="rect">
            <a:avLst/>
          </a:prstGeom>
        </p:spPr>
      </p:pic>
    </p:spTree>
    <p:extLst>
      <p:ext uri="{BB962C8B-B14F-4D97-AF65-F5344CB8AC3E}">
        <p14:creationId xmlns:p14="http://schemas.microsoft.com/office/powerpoint/2010/main" val="30959933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47" y="322729"/>
            <a:ext cx="7899593" cy="1372256"/>
          </a:xfrm>
        </p:spPr>
        <p:txBody>
          <a:bodyPr/>
          <a:lstStyle/>
          <a:p>
            <a:pPr algn="ctr"/>
            <a:r>
              <a:rPr lang="en-US" dirty="0" smtClean="0"/>
              <a:t>Why Should Self-Inspections Be Conducted?</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6295" y="1970288"/>
            <a:ext cx="4510296" cy="44877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143169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35925" y="846437"/>
            <a:ext cx="9040873" cy="557289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smtClean="0"/>
              <a:t>To be in compliance with NISPOM requirements</a:t>
            </a:r>
          </a:p>
          <a:p>
            <a:r>
              <a:rPr lang="en-US" sz="2800" dirty="0" smtClean="0"/>
              <a:t>To assess your company’s security program</a:t>
            </a:r>
          </a:p>
          <a:p>
            <a:r>
              <a:rPr lang="en-US" sz="2800" dirty="0" smtClean="0"/>
              <a:t>Improve the overall quality of your program</a:t>
            </a:r>
          </a:p>
          <a:p>
            <a:r>
              <a:rPr lang="en-US" sz="2800" dirty="0" smtClean="0"/>
              <a:t>Help identify any issues/vulnerabilities you may not otherwise be aware of  </a:t>
            </a:r>
          </a:p>
          <a:p>
            <a:r>
              <a:rPr lang="en-US" sz="2800" dirty="0" smtClean="0"/>
              <a:t>To prepare for Audits</a:t>
            </a:r>
          </a:p>
          <a:p>
            <a:r>
              <a:rPr lang="en-US" sz="2800" dirty="0" smtClean="0"/>
              <a:t>Opportunity to talk to employees one on one if possible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602" y="4611329"/>
            <a:ext cx="2064248" cy="2246671"/>
          </a:xfrm>
          <a:prstGeom prst="rect">
            <a:avLst/>
          </a:prstGeom>
        </p:spPr>
      </p:pic>
    </p:spTree>
    <p:extLst>
      <p:ext uri="{BB962C8B-B14F-4D97-AF65-F5344CB8AC3E}">
        <p14:creationId xmlns:p14="http://schemas.microsoft.com/office/powerpoint/2010/main" val="16681275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2900"/>
            <a:ext cx="8596668" cy="1320800"/>
          </a:xfrm>
        </p:spPr>
        <p:txBody>
          <a:bodyPr/>
          <a:lstStyle/>
          <a:p>
            <a:pPr algn="ctr"/>
            <a:r>
              <a:rPr lang="en-US" dirty="0" smtClean="0"/>
              <a:t>When Should Self-Inspections be Conducted?</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586936" y="1863822"/>
            <a:ext cx="3825670" cy="44555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46" y="1397612"/>
            <a:ext cx="2756163" cy="3793820"/>
          </a:xfrm>
          <a:prstGeom prst="rect">
            <a:avLst/>
          </a:prstGeom>
        </p:spPr>
      </p:pic>
    </p:spTree>
    <p:extLst>
      <p:ext uri="{BB962C8B-B14F-4D97-AF65-F5344CB8AC3E}">
        <p14:creationId xmlns:p14="http://schemas.microsoft.com/office/powerpoint/2010/main" val="457048501"/>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1805" y="1070517"/>
            <a:ext cx="8772197" cy="4970845"/>
          </a:xfrm>
        </p:spPr>
        <p:txBody>
          <a:bodyPr>
            <a:normAutofit/>
          </a:bodyPr>
          <a:lstStyle/>
          <a:p>
            <a:r>
              <a:rPr lang="en-US" sz="2400" dirty="0" smtClean="0"/>
              <a:t>Generally a formal self-inspections should be conducted mid way between security reviews/Audits</a:t>
            </a:r>
          </a:p>
          <a:p>
            <a:pPr marL="0" indent="0">
              <a:buNone/>
            </a:pPr>
            <a:endParaRPr lang="en-US" sz="2400" dirty="0" smtClean="0"/>
          </a:p>
          <a:p>
            <a:r>
              <a:rPr lang="en-US" sz="2400" dirty="0" smtClean="0"/>
              <a:t>There is no rule on how often self-inspections should be conducted, however this should be a continuous process</a:t>
            </a:r>
          </a:p>
          <a:p>
            <a:pPr marL="0" indent="0">
              <a:buNone/>
            </a:pPr>
            <a:endParaRPr lang="en-US" sz="2400" dirty="0" smtClean="0"/>
          </a:p>
          <a:p>
            <a:r>
              <a:rPr lang="en-US" sz="2400" dirty="0" smtClean="0"/>
              <a:t>Self-Inspections can be conducted as often as FSO feels necessary </a:t>
            </a:r>
            <a:endParaRPr lang="en-US" sz="2400" dirty="0"/>
          </a:p>
        </p:txBody>
      </p:sp>
    </p:spTree>
    <p:extLst>
      <p:ext uri="{BB962C8B-B14F-4D97-AF65-F5344CB8AC3E}">
        <p14:creationId xmlns:p14="http://schemas.microsoft.com/office/powerpoint/2010/main" val="133375023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586" y="589872"/>
            <a:ext cx="8757011" cy="1510847"/>
          </a:xfrm>
        </p:spPr>
        <p:txBody>
          <a:bodyPr>
            <a:normAutofit/>
          </a:bodyPr>
          <a:lstStyle/>
          <a:p>
            <a:pPr algn="ctr"/>
            <a:r>
              <a:rPr lang="en-US" dirty="0" smtClean="0"/>
              <a:t>What Does the NISPOM Say About Self-Inspections?</a:t>
            </a:r>
            <a:endParaRPr lang="en-US" dirty="0"/>
          </a:p>
        </p:txBody>
      </p:sp>
      <p:pic>
        <p:nvPicPr>
          <p:cNvPr id="5" name="Picture 4"/>
          <p:cNvPicPr>
            <a:picLocks noChangeAspect="1"/>
          </p:cNvPicPr>
          <p:nvPr/>
        </p:nvPicPr>
        <p:blipFill rotWithShape="1">
          <a:blip r:embed="rId2"/>
          <a:srcRect l="-29700" t="299" r="-20556" b="-299"/>
          <a:stretch/>
        </p:blipFill>
        <p:spPr>
          <a:xfrm>
            <a:off x="1954500" y="2100719"/>
            <a:ext cx="5411982" cy="4221542"/>
          </a:xfrm>
          <a:prstGeom prst="rect">
            <a:avLst/>
          </a:prstGeom>
        </p:spPr>
      </p:pic>
      <p:sp>
        <p:nvSpPr>
          <p:cNvPr id="6" name="Rectangle 5"/>
          <p:cNvSpPr/>
          <p:nvPr/>
        </p:nvSpPr>
        <p:spPr>
          <a:xfrm>
            <a:off x="4529903" y="2451017"/>
            <a:ext cx="1740309" cy="553998"/>
          </a:xfrm>
          <a:prstGeom prst="rect">
            <a:avLst/>
          </a:prstGeom>
        </p:spPr>
        <p:txBody>
          <a:bodyPr wrap="square">
            <a:spAutoFit/>
          </a:bodyPr>
          <a:lstStyle/>
          <a:p>
            <a:endParaRPr lang="en-US" sz="1000" dirty="0">
              <a:solidFill>
                <a:srgbClr val="000000"/>
              </a:solidFill>
              <a:latin typeface="Times New Roman" panose="02020603050405020304" pitchFamily="18" charset="0"/>
            </a:endParaRPr>
          </a:p>
          <a:p>
            <a:r>
              <a:rPr lang="en-US" sz="1000" dirty="0">
                <a:solidFill>
                  <a:srgbClr val="000000"/>
                </a:solidFill>
                <a:latin typeface="Times New Roman" panose="02020603050405020304" pitchFamily="18" charset="0"/>
              </a:rPr>
              <a:t> </a:t>
            </a:r>
            <a:r>
              <a:rPr lang="en-US" sz="1000" b="1" dirty="0">
                <a:solidFill>
                  <a:srgbClr val="000000"/>
                </a:solidFill>
                <a:latin typeface="Times New Roman" panose="02020603050405020304" pitchFamily="18" charset="0"/>
              </a:rPr>
              <a:t>NATIONAL INDUSTRIAL SECURITY PROGRAM </a:t>
            </a:r>
            <a:endParaRPr lang="en-US" sz="1000" dirty="0"/>
          </a:p>
        </p:txBody>
      </p:sp>
      <p:sp>
        <p:nvSpPr>
          <p:cNvPr id="7" name="Rectangle 6"/>
          <p:cNvSpPr/>
          <p:nvPr/>
        </p:nvSpPr>
        <p:spPr>
          <a:xfrm>
            <a:off x="4615433" y="3530552"/>
            <a:ext cx="1654779" cy="400110"/>
          </a:xfrm>
          <a:prstGeom prst="rect">
            <a:avLst/>
          </a:prstGeom>
        </p:spPr>
        <p:txBody>
          <a:bodyPr wrap="square">
            <a:spAutoFit/>
          </a:bodyPr>
          <a:lstStyle/>
          <a:p>
            <a:endParaRPr lang="en-US" sz="1000" dirty="0">
              <a:solidFill>
                <a:srgbClr val="000000"/>
              </a:solidFill>
              <a:latin typeface="Arial" panose="020B0604020202020204" pitchFamily="34" charset="0"/>
            </a:endParaRPr>
          </a:p>
          <a:p>
            <a:r>
              <a:rPr lang="en-US" sz="1000" dirty="0">
                <a:solidFill>
                  <a:srgbClr val="000000"/>
                </a:solidFill>
                <a:latin typeface="Arial" panose="020B0604020202020204" pitchFamily="34" charset="0"/>
              </a:rPr>
              <a:t> OPERATING MANUAL </a:t>
            </a:r>
            <a:endParaRPr lang="en-US" sz="1000" dirty="0"/>
          </a:p>
        </p:txBody>
      </p:sp>
      <p:sp>
        <p:nvSpPr>
          <p:cNvPr id="8" name="Rectangle 7"/>
          <p:cNvSpPr/>
          <p:nvPr/>
        </p:nvSpPr>
        <p:spPr>
          <a:xfrm>
            <a:off x="4615433" y="5207861"/>
            <a:ext cx="1612490" cy="707886"/>
          </a:xfrm>
          <a:prstGeom prst="rect">
            <a:avLst/>
          </a:prstGeom>
        </p:spPr>
        <p:txBody>
          <a:bodyPr wrap="square">
            <a:spAutoFit/>
          </a:bodyPr>
          <a:lstStyle/>
          <a:p>
            <a:endParaRPr lang="en-US" sz="1000" dirty="0">
              <a:solidFill>
                <a:srgbClr val="000000"/>
              </a:solidFill>
              <a:latin typeface="Arial" panose="020B0604020202020204" pitchFamily="34" charset="0"/>
            </a:endParaRPr>
          </a:p>
          <a:p>
            <a:r>
              <a:rPr lang="en-US" sz="1000" dirty="0">
                <a:solidFill>
                  <a:srgbClr val="000000"/>
                </a:solidFill>
                <a:latin typeface="Arial" panose="020B0604020202020204" pitchFamily="34" charset="0"/>
              </a:rPr>
              <a:t> February 2006 </a:t>
            </a:r>
          </a:p>
          <a:p>
            <a:r>
              <a:rPr lang="en-US" sz="1000" dirty="0">
                <a:solidFill>
                  <a:srgbClr val="000000"/>
                </a:solidFill>
                <a:latin typeface="Arial" panose="020B0604020202020204" pitchFamily="34" charset="0"/>
              </a:rPr>
              <a:t>Incorporating Change 1 March 28, 2013 </a:t>
            </a:r>
            <a:endParaRPr lang="en-US" sz="1000" dirty="0"/>
          </a:p>
        </p:txBody>
      </p:sp>
      <p:sp>
        <p:nvSpPr>
          <p:cNvPr id="3" name="Rectangle 2"/>
          <p:cNvSpPr/>
          <p:nvPr/>
        </p:nvSpPr>
        <p:spPr>
          <a:xfrm>
            <a:off x="5466736" y="1948874"/>
            <a:ext cx="1447514" cy="523220"/>
          </a:xfrm>
          <a:prstGeom prst="rect">
            <a:avLst/>
          </a:prstGeom>
        </p:spPr>
        <p:txBody>
          <a:bodyPr wrap="square">
            <a:spAutoFit/>
          </a:bodyPr>
          <a:lstStyle/>
          <a:p>
            <a:endParaRPr lang="en-US" sz="1400" dirty="0">
              <a:solidFill>
                <a:srgbClr val="000000"/>
              </a:solidFill>
              <a:latin typeface="Times New Roman" panose="02020603050405020304" pitchFamily="18" charset="0"/>
            </a:endParaRPr>
          </a:p>
          <a:p>
            <a:r>
              <a:rPr lang="en-US" sz="1400" dirty="0">
                <a:solidFill>
                  <a:srgbClr val="000000"/>
                </a:solidFill>
                <a:latin typeface="Times New Roman" panose="02020603050405020304" pitchFamily="18" charset="0"/>
              </a:rPr>
              <a:t> </a:t>
            </a:r>
            <a:r>
              <a:rPr lang="en-US" sz="1000" b="1" dirty="0">
                <a:solidFill>
                  <a:srgbClr val="000000"/>
                </a:solidFill>
                <a:latin typeface="Times New Roman" panose="02020603050405020304" pitchFamily="18" charset="0"/>
              </a:rPr>
              <a:t>DoD 5220.22-M</a:t>
            </a:r>
            <a:endParaRPr lang="en-US" sz="1000" dirty="0"/>
          </a:p>
        </p:txBody>
      </p:sp>
    </p:spTree>
    <p:extLst>
      <p:ext uri="{BB962C8B-B14F-4D97-AF65-F5344CB8AC3E}">
        <p14:creationId xmlns:p14="http://schemas.microsoft.com/office/powerpoint/2010/main" val="31267393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8280" y="324465"/>
            <a:ext cx="9072149" cy="6083111"/>
          </a:xfrm>
        </p:spPr>
        <p:txBody>
          <a:bodyPr>
            <a:normAutofit fontScale="77500" lnSpcReduction="20000"/>
          </a:bodyPr>
          <a:lstStyle/>
          <a:p>
            <a:r>
              <a:rPr lang="en-US" sz="2800" dirty="0" smtClean="0"/>
              <a:t>1-206b: Contractors </a:t>
            </a:r>
            <a:r>
              <a:rPr lang="en-US" sz="2800" dirty="0"/>
              <a:t>shall review their security system on a continuing basis and shall also conduct a formal self-inspection at intervals consistent with risk management principles </a:t>
            </a:r>
            <a:endParaRPr lang="en-US" sz="2800" dirty="0" smtClean="0"/>
          </a:p>
          <a:p>
            <a:pPr marL="0" indent="0">
              <a:buNone/>
            </a:pPr>
            <a:endParaRPr lang="en-US" sz="2400" dirty="0" smtClean="0"/>
          </a:p>
          <a:p>
            <a:r>
              <a:rPr lang="en-US" sz="2600" dirty="0" smtClean="0"/>
              <a:t>Risk management principles –</a:t>
            </a:r>
          </a:p>
          <a:p>
            <a:pPr marL="0" indent="0">
              <a:buNone/>
            </a:pPr>
            <a:r>
              <a:rPr lang="en-US" sz="2600" dirty="0" smtClean="0"/>
              <a:t>	The </a:t>
            </a:r>
            <a:r>
              <a:rPr lang="en-US" sz="2600" dirty="0"/>
              <a:t>process should create value</a:t>
            </a:r>
          </a:p>
          <a:p>
            <a:pPr marL="0" indent="0">
              <a:buNone/>
            </a:pPr>
            <a:r>
              <a:rPr lang="en-US" sz="2600" dirty="0" smtClean="0"/>
              <a:t>	It </a:t>
            </a:r>
            <a:r>
              <a:rPr lang="en-US" sz="2600" dirty="0"/>
              <a:t>should be an integral part of the organizational process</a:t>
            </a:r>
          </a:p>
          <a:p>
            <a:pPr marL="0" indent="0">
              <a:buNone/>
            </a:pPr>
            <a:r>
              <a:rPr lang="en-US" sz="2600" dirty="0" smtClean="0"/>
              <a:t>	It </a:t>
            </a:r>
            <a:r>
              <a:rPr lang="en-US" sz="2600" dirty="0"/>
              <a:t>should factor into the overall decision making </a:t>
            </a:r>
            <a:r>
              <a:rPr lang="en-US" sz="2600" dirty="0" smtClean="0"/>
              <a:t>process</a:t>
            </a:r>
            <a:endParaRPr lang="en-US" sz="2600" dirty="0"/>
          </a:p>
          <a:p>
            <a:pPr marL="0" indent="0">
              <a:buNone/>
            </a:pPr>
            <a:r>
              <a:rPr lang="en-US" sz="2600" dirty="0" smtClean="0"/>
              <a:t>	It </a:t>
            </a:r>
            <a:r>
              <a:rPr lang="en-US" sz="2600" dirty="0"/>
              <a:t>must explicitly address uncertainty</a:t>
            </a:r>
          </a:p>
          <a:p>
            <a:pPr marL="0" indent="0">
              <a:buNone/>
            </a:pPr>
            <a:r>
              <a:rPr lang="en-US" sz="2600" dirty="0" smtClean="0"/>
              <a:t>	It </a:t>
            </a:r>
            <a:r>
              <a:rPr lang="en-US" sz="2600" dirty="0"/>
              <a:t>should be systematic and structured</a:t>
            </a:r>
          </a:p>
          <a:p>
            <a:pPr marL="0" indent="0">
              <a:buNone/>
            </a:pPr>
            <a:r>
              <a:rPr lang="en-US" sz="2600" dirty="0" smtClean="0"/>
              <a:t>	It </a:t>
            </a:r>
            <a:r>
              <a:rPr lang="en-US" sz="2600" dirty="0"/>
              <a:t>should be based on the best available information</a:t>
            </a:r>
          </a:p>
          <a:p>
            <a:pPr marL="0" indent="0">
              <a:buNone/>
            </a:pPr>
            <a:r>
              <a:rPr lang="en-US" sz="2600" dirty="0" smtClean="0"/>
              <a:t>	It </a:t>
            </a:r>
            <a:r>
              <a:rPr lang="en-US" sz="2600" dirty="0"/>
              <a:t>should be tailored to the project</a:t>
            </a:r>
          </a:p>
          <a:p>
            <a:pPr marL="0" indent="0">
              <a:buNone/>
            </a:pPr>
            <a:r>
              <a:rPr lang="en-US" sz="2600" dirty="0" smtClean="0"/>
              <a:t>	It </a:t>
            </a:r>
            <a:r>
              <a:rPr lang="en-US" sz="2600" dirty="0"/>
              <a:t>must take into account human factors</a:t>
            </a:r>
          </a:p>
          <a:p>
            <a:pPr marL="0" indent="0">
              <a:buNone/>
            </a:pPr>
            <a:r>
              <a:rPr lang="en-US" sz="2600" dirty="0" smtClean="0"/>
              <a:t>	It </a:t>
            </a:r>
            <a:r>
              <a:rPr lang="en-US" sz="2600" dirty="0"/>
              <a:t>should be transparent and all-inclusive</a:t>
            </a:r>
          </a:p>
          <a:p>
            <a:pPr marL="0" indent="0">
              <a:buNone/>
            </a:pPr>
            <a:r>
              <a:rPr lang="en-US" sz="2600" dirty="0" smtClean="0"/>
              <a:t>	It </a:t>
            </a:r>
            <a:r>
              <a:rPr lang="en-US" sz="2600" dirty="0"/>
              <a:t>should be dynamic and adaptable to change</a:t>
            </a:r>
          </a:p>
          <a:p>
            <a:pPr marL="0" indent="0">
              <a:buNone/>
            </a:pPr>
            <a:r>
              <a:rPr lang="en-US" sz="2600" dirty="0" smtClean="0"/>
              <a:t>	It </a:t>
            </a:r>
            <a:r>
              <a:rPr lang="en-US" sz="2600" dirty="0"/>
              <a:t>should be continuously monitored and improved upon as the project </a:t>
            </a:r>
            <a:r>
              <a:rPr lang="en-US" sz="2600" dirty="0" smtClean="0"/>
              <a:t>	moves forward </a:t>
            </a:r>
            <a:endParaRPr lang="en-US" sz="2600" dirty="0"/>
          </a:p>
        </p:txBody>
      </p:sp>
    </p:spTree>
    <p:extLst>
      <p:ext uri="{BB962C8B-B14F-4D97-AF65-F5344CB8AC3E}">
        <p14:creationId xmlns:p14="http://schemas.microsoft.com/office/powerpoint/2010/main" val="132291866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
  <a:themeElements>
    <a:clrScheme name="Custom 5">
      <a:dk1>
        <a:srgbClr val="16165C"/>
      </a:dk1>
      <a:lt1>
        <a:srgbClr val="FFFFFF"/>
      </a:lt1>
      <a:dk2>
        <a:srgbClr val="000000"/>
      </a:dk2>
      <a:lt2>
        <a:srgbClr val="808080"/>
      </a:lt2>
      <a:accent1>
        <a:srgbClr val="0070C0"/>
      </a:accent1>
      <a:accent2>
        <a:srgbClr val="0000E5"/>
      </a:accent2>
      <a:accent3>
        <a:srgbClr val="FFFFFF"/>
      </a:accent3>
      <a:accent4>
        <a:srgbClr val="000000"/>
      </a:accent4>
      <a:accent5>
        <a:srgbClr val="AAE2CA"/>
      </a:accent5>
      <a:accent6>
        <a:srgbClr val="2D2DB9"/>
      </a:accent6>
      <a:hlink>
        <a:srgbClr val="CCCCFF"/>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766</TotalTime>
  <Words>548</Words>
  <Application>Microsoft Office PowerPoint</Application>
  <PresentationFormat>Custom</PresentationFormat>
  <Paragraphs>80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Facet</vt:lpstr>
      <vt:lpstr>Florida Industrial Security Workgroup</vt:lpstr>
      <vt:lpstr>What Are Self-Inspections?</vt:lpstr>
      <vt:lpstr>PowerPoint Presentation</vt:lpstr>
      <vt:lpstr>Why Should Self-Inspections Be Conducted?</vt:lpstr>
      <vt:lpstr>PowerPoint Presentation</vt:lpstr>
      <vt:lpstr>When Should Self-Inspections be Conducted?</vt:lpstr>
      <vt:lpstr>PowerPoint Presentation</vt:lpstr>
      <vt:lpstr>What Does the NISPOM Say About Self-Inspections?</vt:lpstr>
      <vt:lpstr>PowerPoint Presentation</vt:lpstr>
      <vt:lpstr>What are Some Tips for Conducting Self-Inspections?</vt:lpstr>
      <vt:lpstr>PowerPoint Presentation</vt:lpstr>
      <vt:lpstr>What are the Most Common Issues?</vt:lpstr>
      <vt:lpstr>PowerPoint Presentation</vt:lpstr>
      <vt:lpstr>What Qualifies As An Enhancement?</vt:lpstr>
      <vt:lpstr>PowerPoint Presentation</vt:lpstr>
      <vt:lpstr>QUESTIONS????</vt:lpstr>
    </vt:vector>
  </TitlesOfParts>
  <Company>USOG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Industrial Security Workgroup</dc:title>
  <dc:creator>Seda, Katherine</dc:creator>
  <cp:lastModifiedBy>Office of Research</cp:lastModifiedBy>
  <cp:revision>55</cp:revision>
  <dcterms:created xsi:type="dcterms:W3CDTF">2015-04-30T20:09:45Z</dcterms:created>
  <dcterms:modified xsi:type="dcterms:W3CDTF">2015-07-20T16:27:26Z</dcterms:modified>
</cp:coreProperties>
</file>